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0" r:id="rId1"/>
  </p:sldMasterIdLst>
  <p:sldIdLst>
    <p:sldId id="256" r:id="rId2"/>
    <p:sldId id="260" r:id="rId3"/>
    <p:sldId id="257" r:id="rId4"/>
    <p:sldId id="258" r:id="rId5"/>
    <p:sldId id="261" r:id="rId6"/>
    <p:sldId id="273" r:id="rId7"/>
    <p:sldId id="271" r:id="rId8"/>
    <p:sldId id="262" r:id="rId9"/>
    <p:sldId id="274" r:id="rId10"/>
    <p:sldId id="263" r:id="rId11"/>
    <p:sldId id="264" r:id="rId12"/>
    <p:sldId id="265" r:id="rId13"/>
    <p:sldId id="266" r:id="rId14"/>
    <p:sldId id="259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7" r:id="rId27"/>
    <p:sldId id="268" r:id="rId28"/>
    <p:sldId id="269" r:id="rId29"/>
    <p:sldId id="287" r:id="rId30"/>
    <p:sldId id="270" r:id="rId31"/>
    <p:sldId id="286" r:id="rId32"/>
  </p:sldIdLst>
  <p:sldSz cx="9144000" cy="6858000" type="screen4x3"/>
  <p:notesSz cx="7010400" cy="9296400"/>
  <p:embeddedFontLst>
    <p:embeddedFont>
      <p:font typeface="Sketchetik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C91"/>
    <a:srgbClr val="9D9A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17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Kozuka Mincho Pro R" pitchFamily="18" charset="-128"/>
                <a:ea typeface="Kozuka Mincho Pro R" pitchFamily="18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Kozuka Gothic Pro R" pitchFamily="34" charset="-128"/>
                <a:ea typeface="Kozuka Gothic Pro R" pitchFamily="34" charset="-128"/>
              </a:defRPr>
            </a:lvl1pPr>
            <a:lvl2pPr>
              <a:defRPr>
                <a:solidFill>
                  <a:schemeClr val="bg2"/>
                </a:solidFill>
                <a:latin typeface="Kozuka Gothic Pro R" pitchFamily="34" charset="-128"/>
                <a:ea typeface="Kozuka Gothic Pro R" pitchFamily="34" charset="-128"/>
              </a:defRPr>
            </a:lvl2pPr>
            <a:lvl3pPr>
              <a:defRPr>
                <a:solidFill>
                  <a:schemeClr val="bg2"/>
                </a:solidFill>
                <a:latin typeface="Kozuka Gothic Pro R" pitchFamily="34" charset="-128"/>
                <a:ea typeface="Kozuka Gothic Pro R" pitchFamily="34" charset="-128"/>
              </a:defRPr>
            </a:lvl3pPr>
            <a:lvl4pPr>
              <a:defRPr>
                <a:solidFill>
                  <a:schemeClr val="bg2"/>
                </a:solidFill>
                <a:latin typeface="Kozuka Gothic Pro R" pitchFamily="34" charset="-128"/>
                <a:ea typeface="Kozuka Gothic Pro R" pitchFamily="34" charset="-128"/>
              </a:defRPr>
            </a:lvl4pPr>
            <a:lvl5pPr>
              <a:defRPr>
                <a:solidFill>
                  <a:schemeClr val="bg2"/>
                </a:solidFill>
                <a:latin typeface="Kozuka Gothic Pro R" pitchFamily="34" charset="-128"/>
                <a:ea typeface="Kozuka Gothic Pro R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FB58-A70A-4772-B1C5-26969188936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8934-5829-4BE9-ACFA-468272D86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304800"/>
            <a:ext cx="3012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8B8C91"/>
                </a:solidFill>
                <a:latin typeface="Kozuka Gothic Pr6N L" pitchFamily="34" charset="-128"/>
                <a:ea typeface="Kozuka Gothic Pr6N L" pitchFamily="34" charset="-128"/>
              </a:rPr>
              <a:t>ASSPirations</a:t>
            </a:r>
            <a:r>
              <a:rPr lang="en-US" sz="1400" dirty="0" smtClean="0">
                <a:solidFill>
                  <a:srgbClr val="8B8C91"/>
                </a:solidFill>
                <a:latin typeface="Kozuka Gothic Pr6N L" pitchFamily="34" charset="-128"/>
                <a:ea typeface="Kozuka Gothic Pr6N L" pitchFamily="34" charset="-128"/>
              </a:rPr>
              <a:t> for a Bigger Tomorrow</a:t>
            </a:r>
            <a:endParaRPr lang="en-US" sz="1400" dirty="0">
              <a:solidFill>
                <a:srgbClr val="8B8C91"/>
              </a:solidFill>
              <a:latin typeface="Kozuka Gothic Pr6N L" pitchFamily="34" charset="-128"/>
              <a:ea typeface="Kozuka Gothic Pr6N L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D9AC8"/>
          </a:solidFill>
          <a:latin typeface="Kepler Std Medium" pitchFamily="18" charset="0"/>
          <a:ea typeface="Ryo Gothic PlusN R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8B8C91"/>
          </a:solidFill>
          <a:latin typeface="Ryo Gothic PlusN R" pitchFamily="34" charset="-128"/>
          <a:ea typeface="Ryo Gothic PlusN R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8C91"/>
          </a:solidFill>
          <a:latin typeface="Ryo Gothic PlusN R" pitchFamily="34" charset="-128"/>
          <a:ea typeface="Ryo Gothic PlusN R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8C91"/>
          </a:solidFill>
          <a:latin typeface="Ryo Gothic PlusN R" pitchFamily="34" charset="-128"/>
          <a:ea typeface="Ryo Gothic PlusN R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8C91"/>
          </a:solidFill>
          <a:latin typeface="Ryo Gothic PlusN R" pitchFamily="34" charset="-128"/>
          <a:ea typeface="Ryo Gothic PlusN R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8C91"/>
          </a:solidFill>
          <a:latin typeface="Ryo Gothic PlusN R" pitchFamily="34" charset="-128"/>
          <a:ea typeface="Ryo Gothic PlusN R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getinvolved.siu.edu/wp-content/uploads/2011/07/certified-stamp1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16205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bg2"/>
                </a:solidFill>
                <a:latin typeface="Sketchetik" pitchFamily="2" charset="0"/>
                <a:ea typeface="Sketchetik" pitchFamily="2" charset="0"/>
              </a:rPr>
              <a:t>AASPirations</a:t>
            </a:r>
            <a:r>
              <a:rPr lang="en-US" sz="7200" dirty="0" smtClean="0">
                <a:solidFill>
                  <a:schemeClr val="bg2"/>
                </a:solidFill>
                <a:latin typeface="Sketchetik" pitchFamily="2" charset="0"/>
                <a:ea typeface="Sketchetik" pitchFamily="2" charset="0"/>
              </a:rPr>
              <a:t> for a Bigger Tomorrow</a:t>
            </a:r>
            <a:endParaRPr lang="en-US" sz="7200" dirty="0">
              <a:solidFill>
                <a:schemeClr val="bg2"/>
              </a:solidFill>
              <a:latin typeface="Sketchetik" pitchFamily="2" charset="0"/>
              <a:ea typeface="Sketchetik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Kozuka Mincho Pro R" pitchFamily="18" charset="-128"/>
                <a:ea typeface="Kozuka Mincho Pro R" pitchFamily="18" charset="-128"/>
              </a:rPr>
              <a:t>by</a:t>
            </a:r>
          </a:p>
          <a:p>
            <a:r>
              <a:rPr lang="en-US" dirty="0" smtClean="0">
                <a:latin typeface="Kozuka Mincho Pro R" pitchFamily="18" charset="-128"/>
                <a:ea typeface="Kozuka Mincho Pro R" pitchFamily="18" charset="-128"/>
              </a:rPr>
              <a:t>Jack C. Watson II</a:t>
            </a:r>
            <a:endParaRPr lang="en-US" dirty="0">
              <a:latin typeface="Kozuka Mincho Pro R" pitchFamily="18" charset="-128"/>
              <a:ea typeface="Kozuka Mincho Pro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791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B8C91"/>
                </a:solidFill>
                <a:latin typeface="Kozuka Gothic Pr6N L" pitchFamily="34" charset="-128"/>
                <a:ea typeface="Kozuka Gothic Pr6N L" pitchFamily="34" charset="-128"/>
              </a:rPr>
              <a:t>Thank you to Anna-Marie </a:t>
            </a:r>
            <a:r>
              <a:rPr lang="en-US" sz="1400" dirty="0" err="1" smtClean="0">
                <a:solidFill>
                  <a:srgbClr val="8B8C91"/>
                </a:solidFill>
                <a:latin typeface="Kozuka Gothic Pr6N L" pitchFamily="34" charset="-128"/>
                <a:ea typeface="Kozuka Gothic Pr6N L" pitchFamily="34" charset="-128"/>
              </a:rPr>
              <a:t>Jaeschke</a:t>
            </a:r>
            <a:r>
              <a:rPr lang="en-US" sz="1400" dirty="0" smtClean="0">
                <a:solidFill>
                  <a:srgbClr val="8B8C91"/>
                </a:solidFill>
                <a:latin typeface="Kozuka Gothic Pr6N L" pitchFamily="34" charset="-128"/>
                <a:ea typeface="Kozuka Gothic Pr6N L" pitchFamily="34" charset="-128"/>
              </a:rPr>
              <a:t>, Alicia Johnson, Rachel Walker, </a:t>
            </a:r>
          </a:p>
          <a:p>
            <a:r>
              <a:rPr lang="en-US" sz="1400" dirty="0" smtClean="0">
                <a:solidFill>
                  <a:srgbClr val="8B8C91"/>
                </a:solidFill>
                <a:latin typeface="Kozuka Gothic Pr6N L" pitchFamily="34" charset="-128"/>
                <a:ea typeface="Kozuka Gothic Pr6N L" pitchFamily="34" charset="-128"/>
              </a:rPr>
              <a:t>and Alice Efland for their assistance with the development of the title.</a:t>
            </a:r>
            <a:endParaRPr lang="en-US" sz="1400" dirty="0">
              <a:solidFill>
                <a:srgbClr val="8B8C91"/>
              </a:solidFill>
              <a:latin typeface="Kozuka Gothic Pr6N L" pitchFamily="34" charset="-128"/>
              <a:ea typeface="Kozuka Gothic Pr6N L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485" y="533400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Kozuka Gothic Pr6N EL" pitchFamily="34" charset="-128"/>
                <a:ea typeface="Kozuka Gothic Pr6N EL" pitchFamily="34" charset="-128"/>
              </a:rPr>
              <a:t>AASP 2012 Presidential Address</a:t>
            </a:r>
            <a:endParaRPr lang="en-US" dirty="0">
              <a:latin typeface="Kozuka Gothic Pr6N EL" pitchFamily="34" charset="-128"/>
              <a:ea typeface="Kozuka Gothic Pr6N E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Issues Facing the SEP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Promotion of the field to promote job growth</a:t>
            </a:r>
          </a:p>
          <a:p>
            <a:endParaRPr lang="en-US" dirty="0" smtClean="0"/>
          </a:p>
          <a:p>
            <a:r>
              <a:rPr lang="en-US" dirty="0" smtClean="0"/>
              <a:t>Improvement of certification system</a:t>
            </a:r>
          </a:p>
          <a:p>
            <a:endParaRPr lang="en-US" dirty="0" smtClean="0"/>
          </a:p>
          <a:p>
            <a:r>
              <a:rPr lang="en-US" dirty="0" smtClean="0"/>
              <a:t>Connection with other SEP organizations around the world</a:t>
            </a:r>
          </a:p>
          <a:p>
            <a:endParaRPr lang="en-US" dirty="0" smtClean="0"/>
          </a:p>
          <a:p>
            <a:r>
              <a:rPr lang="en-US" dirty="0" smtClean="0"/>
              <a:t>Promotion of effective graduation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Certification is connected to all aforementioned major issues</a:t>
            </a:r>
          </a:p>
          <a:p>
            <a:endParaRPr lang="en-US" dirty="0" smtClean="0"/>
          </a:p>
          <a:p>
            <a:r>
              <a:rPr lang="en-US" dirty="0" smtClean="0"/>
              <a:t>Certification is a precursor to most other major issues</a:t>
            </a:r>
          </a:p>
          <a:p>
            <a:endParaRPr lang="en-US" dirty="0" smtClean="0"/>
          </a:p>
          <a:p>
            <a:r>
              <a:rPr lang="en-US" dirty="0" smtClean="0"/>
              <a:t>Certification can influence the development of the field</a:t>
            </a:r>
            <a:endParaRPr lang="en-US" dirty="0"/>
          </a:p>
        </p:txBody>
      </p:sp>
      <p:pic>
        <p:nvPicPr>
          <p:cNvPr id="4" name="Picture 2" descr="http://getinvolved.siu.edu/wp-content/uploads/2011/07/certified-stamp1-1024x76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9530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Future of Certification Ad Hoc Committee </a:t>
            </a:r>
          </a:p>
          <a:p>
            <a:endParaRPr lang="en-US" dirty="0" smtClean="0"/>
          </a:p>
          <a:p>
            <a:r>
              <a:rPr lang="en-US" dirty="0" smtClean="0"/>
              <a:t>Comply with standards set by National Commission for Certifying Agencies (NCCA)</a:t>
            </a:r>
          </a:p>
          <a:p>
            <a:endParaRPr lang="en-US" dirty="0" smtClean="0"/>
          </a:p>
          <a:p>
            <a:r>
              <a:rPr lang="en-US" dirty="0" smtClean="0"/>
              <a:t>Conduct a Job Task Analysis</a:t>
            </a:r>
          </a:p>
          <a:p>
            <a:endParaRPr lang="en-US" dirty="0" smtClean="0"/>
          </a:p>
          <a:p>
            <a:r>
              <a:rPr lang="en-US" dirty="0" smtClean="0"/>
              <a:t>Exam based certification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ralphlosey.files.wordpress.com/2011/05/certified.gif?w=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14800"/>
            <a:ext cx="2209799" cy="212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on Engagement</a:t>
            </a:r>
          </a:p>
          <a:p>
            <a:endParaRPr lang="en-US" dirty="0" smtClean="0"/>
          </a:p>
          <a:p>
            <a:r>
              <a:rPr lang="en-US" dirty="0" smtClean="0"/>
              <a:t>Return on Investment</a:t>
            </a:r>
          </a:p>
          <a:p>
            <a:endParaRPr lang="en-US" dirty="0" smtClean="0"/>
          </a:p>
          <a:p>
            <a:r>
              <a:rPr lang="en-US" dirty="0" smtClean="0"/>
              <a:t>Paying it Forward</a:t>
            </a:r>
            <a:endParaRPr lang="en-US" dirty="0"/>
          </a:p>
        </p:txBody>
      </p:sp>
      <p:pic>
        <p:nvPicPr>
          <p:cNvPr id="4" name="Picture 2" descr="http://t2.gstatic.com/images?q=tbn:ANd9GcTSJRbim23Ee7IJIWVQPuvxHq2ojSe4lBO-qPfalNvm2MSnVQyim-0Blv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257800"/>
            <a:ext cx="2362200" cy="91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4.wikia.nocookie.net/__cb20090113180840/harrypotter/images/8/81/Harry%27s_s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2638425" cy="2638425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 rot="5941405">
            <a:off x="5246754" y="2508409"/>
            <a:ext cx="189096" cy="16821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2907268"/>
            <a:ext cx="3212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No, not this mark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on Engagement</a:t>
            </a:r>
          </a:p>
          <a:p>
            <a:endParaRPr lang="en-US" dirty="0" smtClean="0"/>
          </a:p>
          <a:p>
            <a:r>
              <a:rPr lang="en-US" dirty="0" smtClean="0"/>
              <a:t>Return on Investment</a:t>
            </a:r>
          </a:p>
          <a:p>
            <a:endParaRPr lang="en-US" dirty="0" smtClean="0"/>
          </a:p>
          <a:p>
            <a:r>
              <a:rPr lang="en-US" dirty="0" smtClean="0"/>
              <a:t>Paying it Forward</a:t>
            </a:r>
            <a:endParaRPr lang="en-US" dirty="0"/>
          </a:p>
        </p:txBody>
      </p:sp>
      <p:pic>
        <p:nvPicPr>
          <p:cNvPr id="4" name="Picture 2" descr="http://t2.gstatic.com/images?q=tbn:ANd9GcSwySLfWb_d09R5WwC1GEkS_wwq1zsCSsxTq3RVdofBiI3kfxXl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48200"/>
            <a:ext cx="2782765" cy="153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pic>
        <p:nvPicPr>
          <p:cNvPr id="5" name="Content Placeholder 4" descr="kenned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65132"/>
            <a:ext cx="3886199" cy="3947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AASP Doing for Me?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 smtClean="0"/>
              <a:t>Promoting the field</a:t>
            </a:r>
          </a:p>
          <a:p>
            <a:r>
              <a:rPr lang="en-US" dirty="0" smtClean="0"/>
              <a:t>Promoting professional development</a:t>
            </a:r>
          </a:p>
          <a:p>
            <a:r>
              <a:rPr lang="en-US" dirty="0" smtClean="0"/>
              <a:t>Quality conference</a:t>
            </a:r>
          </a:p>
          <a:p>
            <a:r>
              <a:rPr lang="en-US" dirty="0" smtClean="0"/>
              <a:t>Opportunities to network </a:t>
            </a:r>
          </a:p>
          <a:p>
            <a:r>
              <a:rPr lang="en-US" dirty="0" smtClean="0"/>
              <a:t>Opportunities for mentoring</a:t>
            </a:r>
          </a:p>
          <a:p>
            <a:r>
              <a:rPr lang="en-US" dirty="0" smtClean="0"/>
              <a:t>Present and share your work</a:t>
            </a:r>
          </a:p>
          <a:p>
            <a:r>
              <a:rPr lang="en-US" dirty="0" smtClean="0"/>
              <a:t>Stay current in the profession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AASP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Promote development of new jobs</a:t>
            </a:r>
          </a:p>
          <a:p>
            <a:endParaRPr lang="en-US" dirty="0" smtClean="0"/>
          </a:p>
          <a:p>
            <a:r>
              <a:rPr lang="en-US" dirty="0" smtClean="0"/>
              <a:t>Improve and expand certification</a:t>
            </a:r>
          </a:p>
          <a:p>
            <a:endParaRPr lang="en-US" dirty="0" smtClean="0"/>
          </a:p>
          <a:p>
            <a:r>
              <a:rPr lang="en-US" dirty="0" smtClean="0"/>
              <a:t>Look for ways to improve graduate training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Return on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Measure of:</a:t>
            </a:r>
          </a:p>
          <a:p>
            <a:pPr lvl="1"/>
            <a:r>
              <a:rPr lang="en-US" dirty="0" smtClean="0"/>
              <a:t>What portion of members are engaged in important issues of organization?</a:t>
            </a:r>
          </a:p>
          <a:p>
            <a:pPr lvl="1"/>
            <a:r>
              <a:rPr lang="en-US" dirty="0" smtClean="0"/>
              <a:t>Do members talk about the organization?</a:t>
            </a:r>
          </a:p>
          <a:p>
            <a:pPr lvl="1"/>
            <a:r>
              <a:rPr lang="en-US" dirty="0" smtClean="0"/>
              <a:t>Are members leading organizational initiatives?</a:t>
            </a:r>
          </a:p>
          <a:p>
            <a:pPr lvl="1"/>
            <a:r>
              <a:rPr lang="en-US" dirty="0" smtClean="0"/>
              <a:t>Are members staying active in the organization?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Picking a Topic for this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developments in the field</a:t>
            </a:r>
          </a:p>
          <a:p>
            <a:endParaRPr lang="en-US" dirty="0" smtClean="0"/>
          </a:p>
          <a:p>
            <a:r>
              <a:rPr lang="en-US" dirty="0" smtClean="0"/>
              <a:t>Plan for organizational development</a:t>
            </a:r>
          </a:p>
          <a:p>
            <a:endParaRPr lang="en-US" dirty="0" smtClean="0"/>
          </a:p>
          <a:p>
            <a:r>
              <a:rPr lang="en-US" dirty="0" smtClean="0"/>
              <a:t>Overview my Presidential initiatives</a:t>
            </a:r>
          </a:p>
          <a:p>
            <a:endParaRPr lang="en-US" dirty="0" smtClean="0"/>
          </a:p>
          <a:p>
            <a:r>
              <a:rPr lang="en-US" dirty="0" smtClean="0"/>
              <a:t>Overview my research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Are you willing to work to create change?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http://rcilinc.org/wp-content/uploads/2012/03/Ch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2781300" cy="219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830762"/>
          </a:xfrm>
        </p:spPr>
        <p:txBody>
          <a:bodyPr>
            <a:normAutofit/>
          </a:bodyPr>
          <a:lstStyle/>
          <a:p>
            <a:r>
              <a:rPr lang="en-US" dirty="0" smtClean="0"/>
              <a:t>Have you read the 2015 Strategic Plan?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in AASP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on engagement  leads to: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Return on Investment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Paying it Forward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be Engaged in AASP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Volunteer for a committee</a:t>
            </a:r>
          </a:p>
          <a:p>
            <a:r>
              <a:rPr lang="en-US" dirty="0" smtClean="0"/>
              <a:t>Run for office</a:t>
            </a:r>
          </a:p>
          <a:p>
            <a:r>
              <a:rPr lang="en-US" dirty="0" smtClean="0"/>
              <a:t>Join a SIG</a:t>
            </a:r>
          </a:p>
          <a:p>
            <a:r>
              <a:rPr lang="en-US" dirty="0" smtClean="0"/>
              <a:t>Stay current on organizational initiatives</a:t>
            </a:r>
          </a:p>
          <a:p>
            <a:r>
              <a:rPr lang="en-US" dirty="0" smtClean="0"/>
              <a:t>VOTE!</a:t>
            </a:r>
          </a:p>
          <a:p>
            <a:r>
              <a:rPr lang="en-US" dirty="0" smtClean="0"/>
              <a:t>Stay engaged in the field</a:t>
            </a:r>
          </a:p>
          <a:p>
            <a:r>
              <a:rPr lang="en-US" dirty="0" smtClean="0"/>
              <a:t>Be the best sport psychology professional or student that you can 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68762"/>
          </a:xfrm>
        </p:spPr>
        <p:txBody>
          <a:bodyPr>
            <a:normAutofit/>
          </a:bodyPr>
          <a:lstStyle/>
          <a:p>
            <a:r>
              <a:rPr lang="en-US" sz="7800" dirty="0" smtClean="0">
                <a:solidFill>
                  <a:schemeClr val="bg2"/>
                </a:solidFill>
                <a:latin typeface="Sketchetik" pitchFamily="2" charset="0"/>
                <a:ea typeface="Sketchetik" pitchFamily="2" charset="0"/>
              </a:rPr>
              <a:t>“Stop bitching about it and just do something”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Jo Watson (2011)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Generations of AASP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 1</a:t>
            </a:r>
            <a:r>
              <a:rPr lang="en-US" dirty="0" smtClean="0"/>
              <a:t>: Pioneers in the field. Experienced members.  Organizers of the AASP. Considering retirement.</a:t>
            </a:r>
          </a:p>
          <a:p>
            <a:endParaRPr lang="en-US" dirty="0" smtClean="0"/>
          </a:p>
          <a:p>
            <a:r>
              <a:rPr lang="en-US" b="1" dirty="0" smtClean="0"/>
              <a:t>Gen 2</a:t>
            </a:r>
            <a:r>
              <a:rPr lang="en-US" dirty="0" smtClean="0"/>
              <a:t>: Entered AASP after its formation. Established professional identity. </a:t>
            </a:r>
          </a:p>
          <a:p>
            <a:endParaRPr lang="en-US" dirty="0" smtClean="0"/>
          </a:p>
          <a:p>
            <a:r>
              <a:rPr lang="en-US" b="1" dirty="0" smtClean="0"/>
              <a:t>Gen 3</a:t>
            </a:r>
            <a:r>
              <a:rPr lang="en-US" dirty="0" smtClean="0"/>
              <a:t>: Students and new professionals. Learning the political system of the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 as mentors, role models, and historians</a:t>
            </a:r>
          </a:p>
          <a:p>
            <a:r>
              <a:rPr lang="en-US" dirty="0" smtClean="0"/>
              <a:t>Take on positions of leadership in the organization</a:t>
            </a:r>
          </a:p>
          <a:p>
            <a:r>
              <a:rPr lang="en-US" dirty="0" smtClean="0"/>
              <a:t>Seek out opportunities to interact with members of Gen 2 and 3. </a:t>
            </a:r>
          </a:p>
          <a:p>
            <a:r>
              <a:rPr lang="en-US" dirty="0" smtClean="0"/>
              <a:t>Be historians</a:t>
            </a:r>
          </a:p>
          <a:p>
            <a:r>
              <a:rPr lang="en-US" dirty="0" smtClean="0"/>
              <a:t>Be involved with and chair committees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taking on leadership positions</a:t>
            </a:r>
          </a:p>
          <a:p>
            <a:r>
              <a:rPr lang="en-US" dirty="0" smtClean="0"/>
              <a:t>Ask important questions and listen for the answers </a:t>
            </a:r>
          </a:p>
          <a:p>
            <a:r>
              <a:rPr lang="en-US" dirty="0" smtClean="0"/>
              <a:t>Seek out mentoring and role models </a:t>
            </a:r>
          </a:p>
          <a:p>
            <a:r>
              <a:rPr lang="en-US" dirty="0" smtClean="0"/>
              <a:t>Get involved with a committee or SIG  </a:t>
            </a:r>
          </a:p>
          <a:p>
            <a:r>
              <a:rPr lang="en-US" dirty="0" smtClean="0"/>
              <a:t>Stay abreast of the important issues</a:t>
            </a:r>
          </a:p>
          <a:p>
            <a:r>
              <a:rPr lang="en-US" dirty="0" smtClean="0"/>
              <a:t>Make your voice heard</a:t>
            </a:r>
          </a:p>
          <a:p>
            <a:r>
              <a:rPr lang="en-US" dirty="0" smtClean="0"/>
              <a:t>Be positive role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a big voice</a:t>
            </a:r>
          </a:p>
          <a:p>
            <a:r>
              <a:rPr lang="en-US" dirty="0" smtClean="0"/>
              <a:t>Be active learners in the field</a:t>
            </a:r>
          </a:p>
          <a:p>
            <a:r>
              <a:rPr lang="en-US" dirty="0" smtClean="0"/>
              <a:t>Get involved in a committee or SIG</a:t>
            </a:r>
          </a:p>
          <a:p>
            <a:r>
              <a:rPr lang="en-US" dirty="0" smtClean="0"/>
              <a:t>Stay active in understanding important initiatives </a:t>
            </a:r>
          </a:p>
          <a:p>
            <a:r>
              <a:rPr lang="en-US" dirty="0" smtClean="0"/>
              <a:t>Find a mentor and role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AASP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“To lead the field of sport and exercise psychology through research, education, and practice and to promote the field to the public”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Sport Psychology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97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/>
              <a:t>Ethics Talk   </a:t>
            </a:r>
            <a:r>
              <a:rPr lang="en-US" sz="5400" dirty="0" smtClean="0"/>
              <a:t>=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2" descr="C:\Users\Cole Smith\Documents\misc\AASP Presentation\eth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6062662" cy="606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43000"/>
            <a:ext cx="8229600" cy="40687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ketchetik" pitchFamily="2" charset="0"/>
                <a:ea typeface="Sketchetik" pitchFamily="2" charset="0"/>
                <a:cs typeface="+mj-cs"/>
              </a:rPr>
              <a:t>“Stop bitching about it and just do something”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Kozuka Mincho Pro R" pitchFamily="18" charset="-128"/>
                <a:ea typeface="Kozuka Mincho Pro R" pitchFamily="18" charset="-128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Kozuka Mincho Pro R" pitchFamily="18" charset="-128"/>
                <a:ea typeface="Kozuka Mincho Pro R" pitchFamily="18" charset="-128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Kozuka Mincho Pro R" pitchFamily="18" charset="-128"/>
                <a:ea typeface="Kozuka Mincho Pro R" pitchFamily="18" charset="-128"/>
                <a:cs typeface="+mj-cs"/>
              </a:rPr>
              <a:t>Jo Watson (2011)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Kozuka Mincho Pro R" pitchFamily="18" charset="-128"/>
              <a:ea typeface="Kozuka Mincho Pro R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4373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0" dirty="0" smtClean="0">
                <a:latin typeface="Sketchetik" pitchFamily="2" charset="0"/>
                <a:ea typeface="Sketchetik" pitchFamily="2" charset="0"/>
              </a:rPr>
              <a:t>HELP!</a:t>
            </a:r>
            <a:endParaRPr lang="en-US" sz="9600" dirty="0">
              <a:latin typeface="Sketchetik" pitchFamily="2" charset="0"/>
              <a:ea typeface="Sketcheti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orientation to sport psychology</a:t>
            </a:r>
          </a:p>
          <a:p>
            <a:endParaRPr lang="en-US" dirty="0" smtClean="0"/>
          </a:p>
          <a:p>
            <a:r>
              <a:rPr lang="en-US" dirty="0" smtClean="0"/>
              <a:t>Issues affecting the field</a:t>
            </a:r>
          </a:p>
          <a:p>
            <a:endParaRPr lang="en-US" dirty="0" smtClean="0"/>
          </a:p>
          <a:p>
            <a:r>
              <a:rPr lang="en-US" dirty="0" smtClean="0"/>
              <a:t>Presidential initiatives</a:t>
            </a:r>
          </a:p>
          <a:p>
            <a:endParaRPr lang="en-US" dirty="0" smtClean="0"/>
          </a:p>
          <a:p>
            <a:r>
              <a:rPr lang="en-US" dirty="0" smtClean="0"/>
              <a:t>Return on engagement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Luckiest Person on Earth</a:t>
            </a:r>
            <a:endParaRPr lang="en-US" dirty="0"/>
          </a:p>
        </p:txBody>
      </p:sp>
      <p:pic>
        <p:nvPicPr>
          <p:cNvPr id="2050" name="Picture 2" descr="C:\Users\Cole Smith\Documents\misc\AASP Presentation\j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5054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 to Sport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Cole Smith\Documents\misc\AASP Presentation\anti-choking-pi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Orientation to Sport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Univ. of Virginia</a:t>
            </a:r>
          </a:p>
          <a:p>
            <a:pPr lvl="1"/>
            <a:r>
              <a:rPr lang="en-US" dirty="0" smtClean="0"/>
              <a:t>Golf Team</a:t>
            </a:r>
          </a:p>
          <a:p>
            <a:pPr lvl="1"/>
            <a:r>
              <a:rPr lang="en-US" dirty="0" smtClean="0"/>
              <a:t>Mechanical Engineering           Psychology </a:t>
            </a:r>
          </a:p>
          <a:p>
            <a:endParaRPr lang="en-US" sz="2400" dirty="0" smtClean="0"/>
          </a:p>
          <a:p>
            <a:r>
              <a:rPr lang="en-US" dirty="0" smtClean="0"/>
              <a:t>Masters degree at West Virginia Univ.</a:t>
            </a:r>
          </a:p>
          <a:p>
            <a:endParaRPr lang="en-US" sz="2400" dirty="0" smtClean="0"/>
          </a:p>
          <a:p>
            <a:r>
              <a:rPr lang="en-US" dirty="0" smtClean="0"/>
              <a:t>Ph.D. at Florida State Univ.</a:t>
            </a:r>
          </a:p>
          <a:p>
            <a:endParaRPr lang="en-US" sz="2200" dirty="0" smtClean="0"/>
          </a:p>
          <a:p>
            <a:r>
              <a:rPr lang="en-US" dirty="0" smtClean="0"/>
              <a:t>Post Doc </a:t>
            </a:r>
            <a:r>
              <a:rPr lang="en-US" dirty="0" err="1" smtClean="0"/>
              <a:t>Respecialization</a:t>
            </a:r>
            <a:r>
              <a:rPr lang="en-US" dirty="0" smtClean="0"/>
              <a:t> at Florida State Univ.</a:t>
            </a:r>
          </a:p>
          <a:p>
            <a:endParaRPr lang="en-US" sz="2200" dirty="0" smtClean="0"/>
          </a:p>
          <a:p>
            <a:r>
              <a:rPr lang="en-US" dirty="0" smtClean="0"/>
              <a:t>Pre-Doc Internship at West Virginia Univ.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53000" y="2590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Year of AASP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performing at our Peek?</a:t>
            </a:r>
          </a:p>
          <a:p>
            <a:endParaRPr lang="en-US" dirty="0" smtClean="0"/>
          </a:p>
          <a:p>
            <a:r>
              <a:rPr lang="en-US" dirty="0" smtClean="0"/>
              <a:t>Movement in the right direction</a:t>
            </a:r>
          </a:p>
          <a:p>
            <a:endParaRPr lang="en-US" dirty="0" smtClean="0"/>
          </a:p>
          <a:p>
            <a:r>
              <a:rPr lang="en-US" dirty="0" smtClean="0"/>
              <a:t>Great management firm</a:t>
            </a:r>
          </a:p>
          <a:p>
            <a:endParaRPr lang="en-US" dirty="0" smtClean="0"/>
          </a:p>
          <a:p>
            <a:r>
              <a:rPr lang="en-US" dirty="0" smtClean="0"/>
              <a:t>Great E-Board</a:t>
            </a:r>
            <a:endParaRPr lang="en-US" dirty="0"/>
          </a:p>
        </p:txBody>
      </p:sp>
      <p:pic>
        <p:nvPicPr>
          <p:cNvPr id="4" name="Picture 2" descr="http://static.guim.co.uk/sys-images/Sport/Pix/pictures/2012/8/5/1344200215879/Usain-Bolt-wins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0"/>
            <a:ext cx="2768600" cy="166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7474B0"/>
      </a:dk1>
      <a:lt1>
        <a:srgbClr val="F5F4ED"/>
      </a:lt1>
      <a:dk2>
        <a:srgbClr val="1D1D1E"/>
      </a:dk2>
      <a:lt2>
        <a:srgbClr val="F5F4ED"/>
      </a:lt2>
      <a:accent1>
        <a:srgbClr val="9D9AC8"/>
      </a:accent1>
      <a:accent2>
        <a:srgbClr val="B2A2C7"/>
      </a:accent2>
      <a:accent3>
        <a:srgbClr val="CCC1D9"/>
      </a:accent3>
      <a:accent4>
        <a:srgbClr val="5F497A"/>
      </a:accent4>
      <a:accent5>
        <a:srgbClr val="9D9AC8"/>
      </a:accent5>
      <a:accent6>
        <a:srgbClr val="7474B0"/>
      </a:accent6>
      <a:hlink>
        <a:srgbClr val="9D9AC8"/>
      </a:hlink>
      <a:folHlink>
        <a:srgbClr val="7474B0"/>
      </a:folHlink>
    </a:clrScheme>
    <a:fontScheme name="Custom 1">
      <a:majorFont>
        <a:latin typeface="Perpetua"/>
        <a:ea typeface=""/>
        <a:cs typeface=""/>
      </a:majorFont>
      <a:minorFont>
        <a:latin typeface="Univers LT Std 55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626</Words>
  <Application>Microsoft Office PowerPoint</Application>
  <PresentationFormat>On-screen Show (4:3)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Sketchetik</vt:lpstr>
      <vt:lpstr>Kozuka Mincho Pro R</vt:lpstr>
      <vt:lpstr>Kozuka Gothic Pr6N L</vt:lpstr>
      <vt:lpstr>Kozuka Gothic Pr6N EL</vt:lpstr>
      <vt:lpstr>Kozuka Gothic Pro R</vt:lpstr>
      <vt:lpstr>Univers LT Std 55</vt:lpstr>
      <vt:lpstr>Ryo Gothic PlusN R</vt:lpstr>
      <vt:lpstr>Kepler Std Medium</vt:lpstr>
      <vt:lpstr>Office Theme</vt:lpstr>
      <vt:lpstr>AASPirations for a Bigger Tomorrow</vt:lpstr>
      <vt:lpstr>Picking a Topic for this Address</vt:lpstr>
      <vt:lpstr>Ethics in Sport Psychology</vt:lpstr>
      <vt:lpstr>Slide 4</vt:lpstr>
      <vt:lpstr>Topics of Address</vt:lpstr>
      <vt:lpstr>Luckiest Person on Earth</vt:lpstr>
      <vt:lpstr>Exposure to Sport Psychology</vt:lpstr>
      <vt:lpstr>Orientation to Sport Psychology</vt:lpstr>
      <vt:lpstr>27th Year of AASP</vt:lpstr>
      <vt:lpstr>Major Issues Facing the SEP</vt:lpstr>
      <vt:lpstr>Focus on Certification</vt:lpstr>
      <vt:lpstr>Future of Certification</vt:lpstr>
      <vt:lpstr>Engagement</vt:lpstr>
      <vt:lpstr>Slide 14</vt:lpstr>
      <vt:lpstr>Engagement</vt:lpstr>
      <vt:lpstr>Engagement</vt:lpstr>
      <vt:lpstr>What is AASP Doing for Me?</vt:lpstr>
      <vt:lpstr>What to Expect from AASP</vt:lpstr>
      <vt:lpstr>Return on Engagement</vt:lpstr>
      <vt:lpstr>Are you willing to work to create change? </vt:lpstr>
      <vt:lpstr>Have you read the 2015 Strategic Plan? </vt:lpstr>
      <vt:lpstr>Engagement in AASP</vt:lpstr>
      <vt:lpstr>Ways to be Engaged in AASP</vt:lpstr>
      <vt:lpstr>“Stop bitching about it and just do something” Jo Watson (2011)</vt:lpstr>
      <vt:lpstr>Generations of AASP</vt:lpstr>
      <vt:lpstr>Generation 1</vt:lpstr>
      <vt:lpstr>Generation 2</vt:lpstr>
      <vt:lpstr>Generation 3</vt:lpstr>
      <vt:lpstr>Mission of AASP</vt:lpstr>
      <vt:lpstr>Slide 30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AASP 2012 Presidential Address  ASSPirations for a Bigger Tomorrow</dc:title>
  <dc:creator>jcwatson</dc:creator>
  <cp:lastModifiedBy>jcwatson</cp:lastModifiedBy>
  <cp:revision>107</cp:revision>
  <dcterms:created xsi:type="dcterms:W3CDTF">2012-09-24T16:09:35Z</dcterms:created>
  <dcterms:modified xsi:type="dcterms:W3CDTF">2012-09-29T02:03:00Z</dcterms:modified>
</cp:coreProperties>
</file>